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3"/>
  </p:notesMasterIdLst>
  <p:handoutMasterIdLst>
    <p:handoutMasterId r:id="rId24"/>
  </p:handoutMasterIdLst>
  <p:sldIdLst>
    <p:sldId id="281" r:id="rId2"/>
    <p:sldId id="278" r:id="rId3"/>
    <p:sldId id="257" r:id="rId4"/>
    <p:sldId id="266" r:id="rId5"/>
    <p:sldId id="272" r:id="rId6"/>
    <p:sldId id="259" r:id="rId7"/>
    <p:sldId id="271" r:id="rId8"/>
    <p:sldId id="258" r:id="rId9"/>
    <p:sldId id="261" r:id="rId10"/>
    <p:sldId id="279" r:id="rId11"/>
    <p:sldId id="276" r:id="rId12"/>
    <p:sldId id="280" r:id="rId13"/>
    <p:sldId id="275" r:id="rId14"/>
    <p:sldId id="277" r:id="rId15"/>
    <p:sldId id="262" r:id="rId16"/>
    <p:sldId id="270" r:id="rId17"/>
    <p:sldId id="264" r:id="rId18"/>
    <p:sldId id="265" r:id="rId19"/>
    <p:sldId id="263" r:id="rId20"/>
    <p:sldId id="268" r:id="rId21"/>
    <p:sldId id="282" r:id="rId22"/>
  </p:sldIdLst>
  <p:sldSz cx="9144000" cy="6858000" type="screen4x3"/>
  <p:notesSz cx="6648450" cy="98059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uF/LrkyjSx04HEXCmKdVA==" hashData="q4KSq7qo3ohNXXevJ9c48cvPyP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A19"/>
    <a:srgbClr val="CD1028"/>
    <a:srgbClr val="D91728"/>
    <a:srgbClr val="D93039"/>
    <a:srgbClr val="D91D1A"/>
    <a:srgbClr val="D51D1A"/>
    <a:srgbClr val="C10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5" autoAdjust="0"/>
    <p:restoredTop sz="93535" autoAdjust="0"/>
  </p:normalViewPr>
  <p:slideViewPr>
    <p:cSldViewPr>
      <p:cViewPr>
        <p:scale>
          <a:sx n="125" d="100"/>
          <a:sy n="125" d="100"/>
        </p:scale>
        <p:origin x="-944" y="-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5450"/>
            <a:ext cx="28813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315450"/>
            <a:ext cx="28813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5959F2-352B-4D27-907E-865BA840DBA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53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735013"/>
            <a:ext cx="4903788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57725"/>
            <a:ext cx="48768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5450"/>
            <a:ext cx="288131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315450"/>
            <a:ext cx="28813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687786-D831-4465-B9E2-D3C3CC4D6A5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40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7786-D831-4465-B9E2-D3C3CC4D6A5D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B931-6537-439D-94B2-3F168DC9B1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952131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35E4-04A5-45E8-BDA2-523EB122B04C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142245943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81E77-1E74-4559-944D-FBD2729994F8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205482879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fld id="{77A75C66-E7BC-4585-857F-4AB4095BC22B}" type="slidenum">
              <a:rPr lang="de-DE"/>
              <a:pPr/>
              <a:t>‹Nr.›</a:t>
            </a:fld>
            <a:endParaRPr lang="de-DE" sz="1400"/>
          </a:p>
        </p:txBody>
      </p:sp>
    </p:spTree>
  </p:cSld>
  <p:clrMapOvr>
    <a:masterClrMapping/>
  </p:clrMapOvr>
  <p:transition xmlns:p14="http://schemas.microsoft.com/office/powerpoint/2010/main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14C9-14EB-4797-8769-9D1A320C0A75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4107410615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808A-F973-461A-9CE0-A18BE4D46608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842380187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3B011-BB92-4927-BADB-94E02B585FF8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707827607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A45A-43AD-4A6B-96E7-D65E20ACD84A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39199207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27F4B-0783-49DB-8503-BBBC9ECBA5B4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3763932629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17925-C3A6-4F71-8F00-5495B6EF2F96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493288690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DF75F-2F3A-42F1-8E28-0336E73C0822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095864191"/>
      </p:ext>
    </p:extLst>
  </p:cSld>
  <p:clrMapOvr>
    <a:masterClrMapping/>
  </p:clrMapOvr>
  <p:transition xmlns:p14="http://schemas.microsoft.com/office/powerpoint/2010/main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FBA4-FB40-470D-A910-AA3B6871581D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533442181"/>
      </p:ext>
    </p:extLst>
  </p:cSld>
  <p:clrMapOvr>
    <a:masterClrMapping/>
  </p:clrMapOvr>
  <p:transition xmlns:p14="http://schemas.microsoft.com/office/powerpoint/2010/main" advClick="0" advTm="20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808A-F973-461A-9CE0-A18BE4D46608}" type="slidenum">
              <a:rPr lang="de-DE" smtClean="0"/>
              <a:pPr/>
              <a:t>‹Nr.›</a:t>
            </a:fld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27849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ransition xmlns:p14="http://schemas.microsoft.com/office/powerpoint/2010/main"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.jpeg"/><Relationship Id="rId5" Type="http://schemas.openxmlformats.org/officeDocument/2006/relationships/image" Target="../media/image16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familienseelsorge@seels" TargetMode="Externa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http://blog.sportclub1.de/wp-content/uploads/2006/12/ks_kerzen.jpg" TargetMode="External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56984" cy="1470025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Die Einrichtung als </a:t>
            </a:r>
            <a:r>
              <a:rPr lang="de-DE" sz="3600" b="1" dirty="0"/>
              <a:t>Ort gelebter Religionssensibilität</a:t>
            </a:r>
            <a:endParaRPr lang="de-DE" sz="3600" dirty="0"/>
          </a:p>
        </p:txBody>
      </p:sp>
      <p:pic>
        <p:nvPicPr>
          <p:cNvPr id="4" name="Bild 3" descr="Erzdiözese_Familienreferat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4993" r="8956" b="8196"/>
          <a:stretch/>
        </p:blipFill>
        <p:spPr>
          <a:xfrm>
            <a:off x="6948264" y="5301208"/>
            <a:ext cx="2040380" cy="1274453"/>
          </a:xfrm>
          <a:prstGeom prst="rect">
            <a:avLst/>
          </a:prstGeom>
        </p:spPr>
      </p:pic>
      <p:pic>
        <p:nvPicPr>
          <p:cNvPr id="5" name="Bild 4" descr="Spuren_LOGO_Final_aus Rollup_Kit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r="6682"/>
          <a:stretch/>
        </p:blipFill>
        <p:spPr>
          <a:xfrm>
            <a:off x="2195736" y="1916832"/>
            <a:ext cx="5233940" cy="36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33404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Sample Pictures\child-818432_1920.jpg"/>
          <p:cNvPicPr>
            <a:picLocks noChangeAspect="1" noChangeArrowheads="1"/>
          </p:cNvPicPr>
          <p:nvPr/>
        </p:nvPicPr>
        <p:blipFill rotWithShape="1">
          <a:blip r:embed="rId3" cstate="print"/>
          <a:srcRect r="5872"/>
          <a:stretch/>
        </p:blipFill>
        <p:spPr bwMode="auto">
          <a:xfrm>
            <a:off x="5004048" y="4149080"/>
            <a:ext cx="2508194" cy="2667451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C10A16"/>
                </a:solidFill>
              </a:rPr>
              <a:t>Rituale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/>
              <a:buChar char="►"/>
            </a:pPr>
            <a:r>
              <a:rPr lang="de-DE" dirty="0" smtClean="0"/>
              <a:t>Rituale sind </a:t>
            </a:r>
            <a:r>
              <a:rPr lang="de-DE" dirty="0" smtClean="0">
                <a:solidFill>
                  <a:srgbClr val="C10A16"/>
                </a:solidFill>
              </a:rPr>
              <a:t>Handlungsgewohnheiten.</a:t>
            </a:r>
            <a:r>
              <a:rPr lang="de-DE" dirty="0" smtClean="0"/>
              <a:t> Wiederkehrende Situationen werden wiedererkennbar, vertraute Rituale geben uns Menschen </a:t>
            </a:r>
            <a:r>
              <a:rPr lang="de-DE" dirty="0" smtClean="0">
                <a:solidFill>
                  <a:srgbClr val="C10A16"/>
                </a:solidFill>
              </a:rPr>
              <a:t>Sicherheit,</a:t>
            </a:r>
            <a:r>
              <a:rPr lang="de-DE" dirty="0" smtClean="0"/>
              <a:t> die sich auch in Gefühlen ausdrückt.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Jweber\Desktop\3-411 Religionssensible Bildung\Unterricht Katholikentag\Bilder Religionssensible Bildung\Rituale Familie\Cafe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772816"/>
            <a:ext cx="3815292" cy="2146102"/>
          </a:xfrm>
          <a:prstGeom prst="rect">
            <a:avLst/>
          </a:prstGeom>
          <a:noFill/>
        </p:spPr>
      </p:pic>
      <p:pic>
        <p:nvPicPr>
          <p:cNvPr id="8" name="Bild 7" descr="Logo_Kita_ppt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5525"/>
          <a:stretch/>
        </p:blipFill>
        <p:spPr>
          <a:xfrm>
            <a:off x="7573818" y="5370576"/>
            <a:ext cx="1308485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Bedeutung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000" lvl="1" indent="-342000">
              <a:lnSpc>
                <a:spcPct val="80000"/>
              </a:lnSpc>
              <a:buClr>
                <a:srgbClr val="C00000"/>
              </a:buClr>
              <a:buSzPct val="80000"/>
              <a:buFont typeface="Arial"/>
              <a:buChar char="►"/>
            </a:pPr>
            <a:r>
              <a:rPr lang="de-DE" dirty="0" smtClean="0"/>
              <a:t>Rituale sind </a:t>
            </a:r>
            <a:r>
              <a:rPr lang="de-DE" dirty="0" smtClean="0">
                <a:solidFill>
                  <a:srgbClr val="C10A16"/>
                </a:solidFill>
              </a:rPr>
              <a:t>Traditionsvermittler,</a:t>
            </a:r>
            <a:r>
              <a:rPr lang="de-DE" dirty="0" smtClean="0"/>
              <a:t> die Vergangenes anbinden und daran erinnern. Sie lassen das Vergangene lebendig werden und die Bedeutung in die Gegenwart hineinwirken. Das Vergangene wird auf die Zukunft ausgerichtet.</a:t>
            </a:r>
          </a:p>
          <a:p>
            <a:pPr marL="342000" lvl="1" indent="-342000">
              <a:lnSpc>
                <a:spcPct val="8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 smtClean="0"/>
              <a:t>Rituale spenden bei </a:t>
            </a:r>
            <a:r>
              <a:rPr lang="de-DE" dirty="0"/>
              <a:t>Festen </a:t>
            </a:r>
            <a:r>
              <a:rPr lang="de-DE" dirty="0" smtClean="0"/>
              <a:t>Klarheit und Sicherheit</a:t>
            </a:r>
            <a:r>
              <a:rPr lang="de-DE" dirty="0"/>
              <a:t>. </a:t>
            </a:r>
            <a:r>
              <a:rPr lang="de-DE" dirty="0" smtClean="0"/>
              <a:t>Sie geben </a:t>
            </a:r>
            <a:r>
              <a:rPr lang="de-DE" dirty="0" smtClean="0">
                <a:solidFill>
                  <a:srgbClr val="C10A16"/>
                </a:solidFill>
              </a:rPr>
              <a:t>Struktur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C10A16"/>
                </a:solidFill>
              </a:rPr>
              <a:t>Raum</a:t>
            </a:r>
            <a:r>
              <a:rPr lang="de-DE" dirty="0" smtClean="0"/>
              <a:t> für Bedeutung. Sie </a:t>
            </a:r>
            <a:r>
              <a:rPr lang="de-DE" dirty="0"/>
              <a:t>strukturieren und deuten das Leben.</a:t>
            </a:r>
          </a:p>
          <a:p>
            <a:pPr marL="342000" lvl="1" indent="-342000">
              <a:lnSpc>
                <a:spcPct val="8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 smtClean="0"/>
              <a:t>Rituale gestalten </a:t>
            </a:r>
            <a:r>
              <a:rPr lang="de-DE" dirty="0"/>
              <a:t>die </a:t>
            </a:r>
            <a:r>
              <a:rPr lang="de-DE" dirty="0">
                <a:solidFill>
                  <a:srgbClr val="C10A16"/>
                </a:solidFill>
              </a:rPr>
              <a:t>Beziehung zu </a:t>
            </a:r>
            <a:r>
              <a:rPr lang="de-DE" dirty="0" smtClean="0">
                <a:solidFill>
                  <a:srgbClr val="C10A16"/>
                </a:solidFill>
              </a:rPr>
              <a:t>Gott und Menschen.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Bild 5" descr="Logo_Kita_pp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8639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Symbole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637112"/>
          </a:xfrm>
        </p:spPr>
        <p:txBody>
          <a:bodyPr>
            <a:normAutofit fontScale="47500" lnSpcReduction="20000"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5900" dirty="0" smtClean="0"/>
              <a:t>Rituale kreisen immer um </a:t>
            </a:r>
            <a:r>
              <a:rPr lang="de-DE" sz="5900" dirty="0" smtClean="0">
                <a:solidFill>
                  <a:srgbClr val="C10A16"/>
                </a:solidFill>
              </a:rPr>
              <a:t>Symbole.</a:t>
            </a:r>
            <a:r>
              <a:rPr lang="de-DE" sz="5900" dirty="0" smtClean="0"/>
              <a:t> Ein Symbol ist ein Gegenstand, in dem zwei Wirklichkeiten ineinander fallen, wie z.B. beim Ehering: </a:t>
            </a:r>
          </a:p>
          <a:p>
            <a:pPr>
              <a:buClr>
                <a:srgbClr val="C00000"/>
              </a:buClr>
              <a:buNone/>
            </a:pPr>
            <a:r>
              <a:rPr lang="de-DE" sz="5900" dirty="0" smtClean="0"/>
              <a:t>	Die eine Wirklichkeit besteht im </a:t>
            </a:r>
            <a:r>
              <a:rPr lang="de-DE" sz="5900" dirty="0" smtClean="0">
                <a:solidFill>
                  <a:srgbClr val="C10A16"/>
                </a:solidFill>
              </a:rPr>
              <a:t>materiellen Wert,</a:t>
            </a:r>
            <a:r>
              <a:rPr lang="de-DE" sz="5900" dirty="0" smtClean="0"/>
              <a:t> die zweite im </a:t>
            </a:r>
            <a:r>
              <a:rPr lang="de-DE" sz="5900" dirty="0" smtClean="0">
                <a:solidFill>
                  <a:srgbClr val="C10A16"/>
                </a:solidFill>
              </a:rPr>
              <a:t>ideellen Wert </a:t>
            </a:r>
            <a:r>
              <a:rPr lang="de-DE" sz="5900" dirty="0" smtClean="0"/>
              <a:t>als Zeichen des Bundes, der Verbindung zwischen den beiden Ehepartnern.</a:t>
            </a:r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Jweber\Desktop\3-411 Religionssensible Bildung\Unterricht Katholikentag\Bilder Religionssensible Bildung\Symbole Familie\ringBild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038600" cy="2692400"/>
          </a:xfrm>
          <a:prstGeom prst="rect">
            <a:avLst/>
          </a:prstGeom>
          <a:noFill/>
        </p:spPr>
      </p:pic>
      <p:pic>
        <p:nvPicPr>
          <p:cNvPr id="7" name="Bild 6" descr="Logo_Kita_pp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1228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girl-751070_1920.jpg"/>
          <p:cNvPicPr>
            <a:picLocks noChangeAspect="1" noChangeArrowheads="1"/>
          </p:cNvPicPr>
          <p:nvPr/>
        </p:nvPicPr>
        <p:blipFill rotWithShape="1">
          <a:blip r:embed="rId2" cstate="print"/>
          <a:srcRect l="23414"/>
          <a:stretch/>
        </p:blipFill>
        <p:spPr bwMode="auto">
          <a:xfrm>
            <a:off x="395536" y="1700808"/>
            <a:ext cx="3894364" cy="446449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Ablauf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 smtClean="0"/>
              <a:t>Ein Ritual braucht eine Ordnung: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sz="2800" dirty="0" smtClean="0">
                <a:solidFill>
                  <a:srgbClr val="C10A16"/>
                </a:solidFill>
              </a:rPr>
              <a:t>Anfang </a:t>
            </a:r>
            <a:r>
              <a:rPr lang="de-DE" sz="2800" dirty="0" smtClean="0"/>
              <a:t>und </a:t>
            </a:r>
            <a:r>
              <a:rPr lang="de-DE" sz="2800" dirty="0" smtClean="0">
                <a:solidFill>
                  <a:srgbClr val="C10A16"/>
                </a:solidFill>
              </a:rPr>
              <a:t>Ende,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sz="2800" dirty="0" smtClean="0"/>
              <a:t>einen richtigen </a:t>
            </a:r>
            <a:r>
              <a:rPr lang="de-DE" sz="2800" dirty="0" smtClean="0">
                <a:solidFill>
                  <a:srgbClr val="C10A16"/>
                </a:solidFill>
              </a:rPr>
              <a:t>Ort</a:t>
            </a:r>
            <a:r>
              <a:rPr lang="de-DE" sz="2800" dirty="0" smtClean="0"/>
              <a:t> und eine richtige </a:t>
            </a:r>
            <a:r>
              <a:rPr lang="de-DE" sz="2800" dirty="0" smtClean="0">
                <a:solidFill>
                  <a:srgbClr val="C10A16"/>
                </a:solidFill>
              </a:rPr>
              <a:t>Zeit,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sz="2800" dirty="0" smtClean="0"/>
              <a:t>Farben, Kleidung, Düfte, Musik und  Worte.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Kita_pp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1228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Religiöses Lernen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Über unsere Sinne erfahren wir </a:t>
            </a:r>
            <a:r>
              <a:rPr lang="de-DE" sz="2800" dirty="0">
                <a:solidFill>
                  <a:srgbClr val="C10A16"/>
                </a:solidFill>
              </a:rPr>
              <a:t>Sinn </a:t>
            </a:r>
            <a:r>
              <a:rPr lang="de-DE" sz="2800" dirty="0"/>
              <a:t>(</a:t>
            </a:r>
            <a:r>
              <a:rPr lang="de-DE" sz="2800" dirty="0" err="1"/>
              <a:t>sinan</a:t>
            </a:r>
            <a:r>
              <a:rPr lang="de-DE" sz="2800" dirty="0"/>
              <a:t> = fahren, gehen). Verstehen geschieht über Bewegung – innere wie äußere. </a:t>
            </a:r>
            <a:r>
              <a:rPr lang="de-DE" sz="2800" dirty="0">
                <a:solidFill>
                  <a:srgbClr val="C10A16"/>
                </a:solidFill>
              </a:rPr>
              <a:t>Sinnerfahrungen</a:t>
            </a:r>
            <a:r>
              <a:rPr lang="de-DE" sz="2800" dirty="0"/>
              <a:t> sind Erfahrungen des </a:t>
            </a:r>
            <a:r>
              <a:rPr lang="de-DE" sz="2800" dirty="0" smtClean="0"/>
              <a:t>Unterwegsseins in Zeit und Raum</a:t>
            </a:r>
            <a:r>
              <a:rPr lang="de-DE" sz="2800" dirty="0"/>
              <a:t>.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Die </a:t>
            </a:r>
            <a:r>
              <a:rPr lang="de-DE" sz="2800" dirty="0">
                <a:solidFill>
                  <a:srgbClr val="C10A16"/>
                </a:solidFill>
              </a:rPr>
              <a:t>aktive Beteiligung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/>
              <a:t>der Kinder mit Kopf, Herz und Hand bei der Vorbereitung sowie beim Fest </a:t>
            </a:r>
            <a:r>
              <a:rPr lang="de-DE" sz="2800" dirty="0" smtClean="0"/>
              <a:t>selbst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/>
              <a:t>bieten Möglichkeitsräume für Erfahrungen und Erlebnisse.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Bild 5" descr="Logo_Kita_pp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61781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Sample Pictures\candles-492171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56696"/>
            <a:ext cx="3847356" cy="2625127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Impulse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Die Feste und Gedenktage des Kirchenjahres geben wichtige </a:t>
            </a:r>
            <a:r>
              <a:rPr lang="de-DE" sz="2800" dirty="0">
                <a:solidFill>
                  <a:srgbClr val="C10A16"/>
                </a:solidFill>
              </a:rPr>
              <a:t>Impulse für das Zusammenleben</a:t>
            </a:r>
            <a:r>
              <a:rPr lang="de-DE" sz="2800" dirty="0"/>
              <a:t> von Christinnen und Christen.</a:t>
            </a:r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Sie </a:t>
            </a:r>
            <a:r>
              <a:rPr lang="de-DE" sz="2800" dirty="0">
                <a:solidFill>
                  <a:srgbClr val="C10A16"/>
                </a:solidFill>
              </a:rPr>
              <a:t>stiften Gemeinschaft </a:t>
            </a:r>
            <a:r>
              <a:rPr lang="de-DE" sz="2800" dirty="0"/>
              <a:t>und lassen uns religiöse Inhalte erfahren.</a:t>
            </a:r>
          </a:p>
          <a:p>
            <a:pPr marL="0" indent="0">
              <a:buClr>
                <a:srgbClr val="C00000"/>
              </a:buClr>
              <a:buNone/>
            </a:pP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Kita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Feste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4042792" cy="44210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/>
              <a:t>Als Christinnen und Christen glauben wir, dass mit Jesus Christus das Reich Gottes auf Erden schon begonnen hat.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 smtClean="0"/>
              <a:t>Besonders </a:t>
            </a:r>
            <a:r>
              <a:rPr lang="de-DE" dirty="0"/>
              <a:t>in Festen leben </a:t>
            </a:r>
            <a:r>
              <a:rPr lang="de-DE" dirty="0" smtClean="0"/>
              <a:t>und verwirklichen </a:t>
            </a:r>
            <a:r>
              <a:rPr lang="de-DE" dirty="0"/>
              <a:t>wir ein Stück weit das Reich Gottes.</a:t>
            </a:r>
          </a:p>
        </p:txBody>
      </p:sp>
      <p:pic>
        <p:nvPicPr>
          <p:cNvPr id="6146" name="Picture 2" descr="C:\Users\Jweber\Desktop\3-411 Religionssensible Bildung\Unterricht Katholikentag\Bilder Religionssensible Bildung\Rituale Familie\Bibel lesen.jpe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8829" r="6949"/>
          <a:stretch/>
        </p:blipFill>
        <p:spPr bwMode="auto">
          <a:xfrm rot="10800000">
            <a:off x="5010726" y="2276870"/>
            <a:ext cx="3571395" cy="238525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Bild 8" descr="Logo_Kita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Inhalte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Viele religiöse Festtage erinnern an bedeutende Ereignisse und Personen und bringen </a:t>
            </a:r>
            <a:r>
              <a:rPr lang="de-DE" sz="2800" dirty="0">
                <a:solidFill>
                  <a:srgbClr val="C10A16"/>
                </a:solidFill>
              </a:rPr>
              <a:t>Glaubensinhalte</a:t>
            </a:r>
            <a:r>
              <a:rPr lang="de-DE" sz="2800" dirty="0"/>
              <a:t> zum Ausdruck.</a:t>
            </a:r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 smtClean="0"/>
              <a:t>An religiösen Festtagen erinnern wir uns an </a:t>
            </a:r>
            <a:r>
              <a:rPr lang="de-DE" sz="2800" dirty="0" smtClean="0">
                <a:solidFill>
                  <a:srgbClr val="C10A16"/>
                </a:solidFill>
              </a:rPr>
              <a:t>Vergangenes.</a:t>
            </a:r>
            <a:r>
              <a:rPr lang="de-DE" sz="2800" dirty="0" smtClean="0"/>
              <a:t> Das Vergangene wird lebendig, </a:t>
            </a:r>
            <a:r>
              <a:rPr lang="de-DE" sz="2800" dirty="0"/>
              <a:t>seine jeweilige Bedeutung </a:t>
            </a:r>
            <a:r>
              <a:rPr lang="de-DE" sz="2800" dirty="0" smtClean="0"/>
              <a:t>wirkt in die </a:t>
            </a:r>
            <a:r>
              <a:rPr lang="de-DE" sz="2800" dirty="0" smtClean="0">
                <a:solidFill>
                  <a:srgbClr val="C10A16"/>
                </a:solidFill>
              </a:rPr>
              <a:t>Gegenwart </a:t>
            </a:r>
            <a:r>
              <a:rPr lang="de-DE" sz="2800" dirty="0" smtClean="0"/>
              <a:t>hinein.</a:t>
            </a:r>
            <a:endParaRPr lang="de-DE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Kita_pp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Ei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/>
        </p:blipFill>
        <p:spPr>
          <a:xfrm>
            <a:off x="4138950" y="3933056"/>
            <a:ext cx="5016500" cy="2924944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Traditionen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Das gemeinsame Tun und das Erleben von Bräuchen und Festen lassen Kinder in unsere Kultur </a:t>
            </a:r>
            <a:r>
              <a:rPr lang="de-DE" sz="2800" dirty="0" smtClean="0">
                <a:solidFill>
                  <a:srgbClr val="C10A16"/>
                </a:solidFill>
              </a:rPr>
              <a:t>hineinwachsen.</a:t>
            </a:r>
            <a:r>
              <a:rPr lang="de-DE" sz="2800" dirty="0" smtClean="0"/>
              <a:t> </a:t>
            </a:r>
            <a:r>
              <a:rPr lang="de-DE" sz="2800" dirty="0"/>
              <a:t>U</a:t>
            </a:r>
            <a:r>
              <a:rPr lang="de-DE" sz="2800" dirty="0" smtClean="0"/>
              <a:t>nsere </a:t>
            </a:r>
            <a:r>
              <a:rPr lang="de-DE" sz="2800" dirty="0"/>
              <a:t>religiösen Traditionen werden so an sie weitergegeben.</a:t>
            </a:r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Religiöse Traditionen müssen </a:t>
            </a:r>
            <a:r>
              <a:rPr lang="de-DE" sz="2800" dirty="0" smtClean="0"/>
              <a:t>ständig </a:t>
            </a:r>
            <a:r>
              <a:rPr lang="de-DE" sz="2800" dirty="0">
                <a:solidFill>
                  <a:srgbClr val="C10A16"/>
                </a:solidFill>
              </a:rPr>
              <a:t>weiterentwickelt</a:t>
            </a:r>
            <a:r>
              <a:rPr lang="de-DE" sz="2800" dirty="0"/>
              <a:t> werden.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44874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Kita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ogo_Kita_pp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  <p:pic>
        <p:nvPicPr>
          <p:cNvPr id="4098" name="Picture 2" descr="C:\Users\Public\Pictures\Sample Pictures\christmas-cookies-553457_1920.jpg"/>
          <p:cNvPicPr>
            <a:picLocks noChangeAspect="1" noChangeArrowheads="1"/>
          </p:cNvPicPr>
          <p:nvPr/>
        </p:nvPicPr>
        <p:blipFill rotWithShape="1">
          <a:blip r:embed="rId4" cstate="print"/>
          <a:srcRect b="5815"/>
          <a:stretch/>
        </p:blipFill>
        <p:spPr bwMode="auto">
          <a:xfrm>
            <a:off x="827584" y="1700808"/>
            <a:ext cx="3312368" cy="2079825"/>
          </a:xfrm>
          <a:prstGeom prst="rect">
            <a:avLst/>
          </a:prstGeom>
          <a:noFill/>
        </p:spPr>
      </p:pic>
      <p:pic>
        <p:nvPicPr>
          <p:cNvPr id="9219" name="Picture 3" descr="C:\Users\Public\Pictures\Sample Pictures\advent-wreath-1069961_1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33056"/>
            <a:ext cx="3312368" cy="1921863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7724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Wirklichkeit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628800"/>
            <a:ext cx="4555232" cy="48965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Die gefeierten Feste sollen der </a:t>
            </a:r>
            <a:r>
              <a:rPr lang="de-DE" sz="2800" dirty="0" smtClean="0">
                <a:solidFill>
                  <a:srgbClr val="C10A16"/>
                </a:solidFill>
              </a:rPr>
              <a:t>Lebenswirklichkeit</a:t>
            </a:r>
            <a:r>
              <a:rPr lang="de-DE" sz="2800" dirty="0" smtClean="0"/>
              <a:t> von uns Menschen entsprechen. 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 smtClean="0"/>
              <a:t>Wichtig </a:t>
            </a:r>
            <a:r>
              <a:rPr lang="de-DE" sz="2800" dirty="0"/>
              <a:t>ist, </a:t>
            </a:r>
            <a:r>
              <a:rPr lang="de-DE" sz="2800" dirty="0" smtClean="0"/>
              <a:t>uns bewusst zu sein, </a:t>
            </a:r>
            <a:r>
              <a:rPr lang="de-DE" sz="2800" dirty="0" smtClean="0">
                <a:solidFill>
                  <a:srgbClr val="C10A16"/>
                </a:solidFill>
              </a:rPr>
              <a:t>was</a:t>
            </a:r>
            <a:r>
              <a:rPr lang="de-DE" sz="2800" dirty="0" smtClean="0"/>
              <a:t> </a:t>
            </a:r>
            <a:r>
              <a:rPr lang="de-DE" sz="2800" dirty="0"/>
              <a:t>wir in den einzelnen Festen </a:t>
            </a:r>
            <a:r>
              <a:rPr lang="de-DE" sz="2800" dirty="0" smtClean="0"/>
              <a:t>feiern. 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 smtClean="0"/>
              <a:t>Indem Kinder die Feste mitgestalten wird ihre </a:t>
            </a:r>
            <a:r>
              <a:rPr lang="de-DE" sz="2800" dirty="0" smtClean="0">
                <a:solidFill>
                  <a:srgbClr val="C10A16"/>
                </a:solidFill>
              </a:rPr>
              <a:t>Lebenswirklichkeit</a:t>
            </a:r>
            <a:r>
              <a:rPr lang="de-DE" sz="2800" dirty="0" smtClean="0"/>
              <a:t> mit einbezogen.</a:t>
            </a:r>
            <a:endParaRPr lang="de-DE" sz="2800" dirty="0"/>
          </a:p>
          <a:p>
            <a:pPr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►"/>
            </a:pPr>
            <a:endParaRPr lang="de-DE" sz="3000" dirty="0"/>
          </a:p>
          <a:p>
            <a:pPr>
              <a:lnSpc>
                <a:spcPct val="90000"/>
              </a:lnSpc>
            </a:pPr>
            <a:endParaRPr lang="de-DE" sz="3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boys-554644_1920.jpg"/>
          <p:cNvPicPr>
            <a:picLocks noChangeAspect="1" noChangeArrowheads="1"/>
          </p:cNvPicPr>
          <p:nvPr/>
        </p:nvPicPr>
        <p:blipFill rotWithShape="1">
          <a:blip r:embed="rId3" cstate="print"/>
          <a:srcRect t="67" b="10824"/>
          <a:stretch/>
        </p:blipFill>
        <p:spPr bwMode="auto">
          <a:xfrm>
            <a:off x="2411760" y="4655362"/>
            <a:ext cx="3707904" cy="220263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C10A16"/>
                </a:solidFill>
              </a:rPr>
              <a:t>Kinder und Religion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 smtClean="0"/>
              <a:t>„Kinder lernen Religion nicht hauptsächlich als </a:t>
            </a:r>
          </a:p>
          <a:p>
            <a:pPr>
              <a:buNone/>
            </a:pPr>
            <a:r>
              <a:rPr lang="de-DE" sz="2800" dirty="0" smtClean="0"/>
              <a:t>Lehre,</a:t>
            </a:r>
            <a:r>
              <a:rPr lang="de-DE" sz="2800" baseline="0" dirty="0" smtClean="0"/>
              <a:t> </a:t>
            </a:r>
            <a:r>
              <a:rPr lang="de-DE" sz="2800" dirty="0" smtClean="0"/>
              <a:t>sondern als eine Art </a:t>
            </a:r>
            <a:r>
              <a:rPr lang="de-DE" sz="2800" dirty="0" smtClean="0">
                <a:solidFill>
                  <a:srgbClr val="C10A16"/>
                </a:solidFill>
              </a:rPr>
              <a:t>Heimatgefühl,</a:t>
            </a:r>
            <a:r>
              <a:rPr lang="de-DE" sz="2800" dirty="0" smtClean="0"/>
              <a:t> </a:t>
            </a:r>
          </a:p>
          <a:p>
            <a:pPr>
              <a:buNone/>
            </a:pPr>
            <a:r>
              <a:rPr lang="de-DE" sz="2800" dirty="0" smtClean="0"/>
              <a:t>das sie mit bestimmten Zeiten und Rhythmen, </a:t>
            </a:r>
          </a:p>
          <a:p>
            <a:pPr>
              <a:buNone/>
            </a:pPr>
            <a:r>
              <a:rPr lang="de-DE" sz="2800" dirty="0" smtClean="0"/>
              <a:t>mit Orten und Ritualen verbinden. </a:t>
            </a:r>
          </a:p>
          <a:p>
            <a:pPr>
              <a:buNone/>
            </a:pPr>
            <a:r>
              <a:rPr lang="de-DE" sz="2800" dirty="0" smtClean="0"/>
              <a:t>Sie lernen Religion also </a:t>
            </a:r>
            <a:r>
              <a:rPr lang="de-DE" sz="2800" dirty="0" smtClean="0">
                <a:solidFill>
                  <a:srgbClr val="C10A16"/>
                </a:solidFill>
              </a:rPr>
              <a:t>von außen nach innen.</a:t>
            </a:r>
            <a:r>
              <a:rPr lang="de-DE" sz="2800" dirty="0" smtClean="0"/>
              <a:t>“</a:t>
            </a:r>
          </a:p>
          <a:p>
            <a:pPr lvl="4" algn="r">
              <a:buFontTx/>
              <a:buNone/>
            </a:pPr>
            <a:r>
              <a:rPr lang="de-DE" dirty="0" smtClean="0"/>
              <a:t>(</a:t>
            </a:r>
            <a:r>
              <a:rPr lang="de-DE" dirty="0" err="1" smtClean="0"/>
              <a:t>Fullbert</a:t>
            </a:r>
            <a:r>
              <a:rPr lang="de-DE" dirty="0" smtClean="0"/>
              <a:t> </a:t>
            </a:r>
            <a:r>
              <a:rPr lang="de-DE" dirty="0" err="1" smtClean="0"/>
              <a:t>Steffensky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Bild 9" descr="Logo_Kita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C:\Users\Public\Pictures\Sample Pictures\cake-905377_1920.jpg"/>
          <p:cNvPicPr>
            <a:picLocks noChangeAspect="1" noChangeArrowheads="1"/>
          </p:cNvPicPr>
          <p:nvPr/>
        </p:nvPicPr>
        <p:blipFill rotWithShape="1">
          <a:blip r:embed="rId4" cstate="print"/>
          <a:srcRect r="8171"/>
          <a:stretch/>
        </p:blipFill>
        <p:spPr bwMode="auto">
          <a:xfrm>
            <a:off x="5364088" y="1628800"/>
            <a:ext cx="3779912" cy="2852564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Lebendigkeit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484784"/>
            <a:ext cx="4896544" cy="4781128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 smtClean="0"/>
              <a:t>Es ist wesentlich und hilfreich</a:t>
            </a:r>
            <a:r>
              <a:rPr lang="de-DE" dirty="0"/>
              <a:t>, </a:t>
            </a:r>
            <a:r>
              <a:rPr lang="de-DE" dirty="0" smtClean="0"/>
              <a:t>den </a:t>
            </a:r>
            <a:r>
              <a:rPr lang="de-DE" dirty="0" smtClean="0">
                <a:solidFill>
                  <a:srgbClr val="C10A16"/>
                </a:solidFill>
              </a:rPr>
              <a:t>Ursprung </a:t>
            </a:r>
            <a:r>
              <a:rPr lang="de-DE" dirty="0"/>
              <a:t>des Festes </a:t>
            </a:r>
            <a:r>
              <a:rPr lang="de-DE" dirty="0" smtClean="0"/>
              <a:t>und die dazugehörenden, fest-stehenden, wiederkehrenden Bräuche </a:t>
            </a:r>
            <a:r>
              <a:rPr lang="de-DE" dirty="0" smtClean="0">
                <a:solidFill>
                  <a:srgbClr val="C10A16"/>
                </a:solidFill>
              </a:rPr>
              <a:t>zu kennen.</a:t>
            </a:r>
            <a:r>
              <a:rPr lang="de-DE" dirty="0" smtClean="0"/>
              <a:t> </a:t>
            </a:r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dirty="0" smtClean="0"/>
              <a:t>Ein </a:t>
            </a:r>
            <a:r>
              <a:rPr lang="de-DE" dirty="0"/>
              <a:t>Fest wird dann zum Fest, wenn es </a:t>
            </a:r>
            <a:r>
              <a:rPr lang="de-DE" dirty="0">
                <a:solidFill>
                  <a:srgbClr val="C10A16"/>
                </a:solidFill>
              </a:rPr>
              <a:t>mit eigenen Ideen und Einfällen</a:t>
            </a:r>
            <a:r>
              <a:rPr lang="de-DE" dirty="0"/>
              <a:t> und mit den Ideen der Kinder gestaltet und lebendig gemacht wird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8" name="Bild 7" descr="Logo_Kita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229200"/>
            <a:ext cx="9144000" cy="1143000"/>
          </a:xfrm>
        </p:spPr>
        <p:txBody>
          <a:bodyPr>
            <a:normAutofit/>
          </a:bodyPr>
          <a:lstStyle/>
          <a:p>
            <a:r>
              <a:rPr lang="de-DE" sz="1500" dirty="0"/>
              <a:t>Familienreferat </a:t>
            </a:r>
            <a:r>
              <a:rPr lang="de-DE" sz="1500" dirty="0" smtClean="0"/>
              <a:t>/ Abteilung </a:t>
            </a:r>
            <a:r>
              <a:rPr lang="de-DE" sz="1500" dirty="0"/>
              <a:t>Erwachsenenpastoral ▪ Erzbischöfliches Seelsorgeamt ▪ </a:t>
            </a:r>
            <a:r>
              <a:rPr lang="de-DE" sz="1500" dirty="0" err="1"/>
              <a:t>Okenstr</a:t>
            </a:r>
            <a:r>
              <a:rPr lang="de-DE" sz="1500" dirty="0"/>
              <a:t>. 15 ▪ 79108 </a:t>
            </a:r>
            <a:r>
              <a:rPr lang="de-DE" sz="1500" dirty="0" smtClean="0"/>
              <a:t>Freiburg </a:t>
            </a:r>
            <a:br>
              <a:rPr lang="de-DE" sz="1500" dirty="0" smtClean="0"/>
            </a:br>
            <a:r>
              <a:rPr lang="de-DE" sz="1500" dirty="0" smtClean="0"/>
              <a:t>Tel</a:t>
            </a:r>
            <a:r>
              <a:rPr lang="de-DE" sz="1500" dirty="0"/>
              <a:t>.: (0761) 5144 - 201 ▪ E-Mail: </a:t>
            </a:r>
            <a:r>
              <a:rPr lang="de-DE" sz="1500" dirty="0" smtClean="0">
                <a:hlinkClick r:id="rId2"/>
              </a:rPr>
              <a:t>familienseelsorge@seelsoregamt-freiburg.de</a:t>
            </a:r>
            <a:endParaRPr lang="de-DE" sz="1500" dirty="0">
              <a:hlinkClick r:id="rId2"/>
            </a:endParaRPr>
          </a:p>
        </p:txBody>
      </p:sp>
      <p:pic>
        <p:nvPicPr>
          <p:cNvPr id="5" name="Bild 4" descr="Erzdiözese_Familienrefera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92581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03836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Public\Pictures\Sample Pictures\clock-147257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149080"/>
            <a:ext cx="2592288" cy="25922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Struktur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576" y="1628800"/>
            <a:ext cx="7991475" cy="3743325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/>
              <a:buChar char="►"/>
            </a:pPr>
            <a:r>
              <a:rPr lang="de-DE" sz="2800" dirty="0" smtClean="0"/>
              <a:t>Das </a:t>
            </a:r>
            <a:r>
              <a:rPr lang="de-DE" sz="2800" dirty="0" smtClean="0">
                <a:solidFill>
                  <a:srgbClr val="C10A16"/>
                </a:solidFill>
              </a:rPr>
              <a:t>Kommen und Gehen </a:t>
            </a:r>
            <a:r>
              <a:rPr lang="de-DE" sz="2800" dirty="0" smtClean="0"/>
              <a:t>von Sonne und Mond strukturiert das Leben der Menschen in Tag und Nacht, Wachen und Schlafen. Menschen nehmen große und kleine Zeitabschnitte wahr.</a:t>
            </a:r>
          </a:p>
          <a:p>
            <a:endParaRPr lang="de-DE" sz="2800" dirty="0"/>
          </a:p>
          <a:p>
            <a:endParaRPr lang="de-DE" sz="2800" dirty="0"/>
          </a:p>
        </p:txBody>
      </p:sp>
      <p:pic>
        <p:nvPicPr>
          <p:cNvPr id="9" name="Bild 8" descr="Logo_Kita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Public\Pictures\Sample Pictures\baby-256857_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013176"/>
            <a:ext cx="2484276" cy="1656184"/>
          </a:xfrm>
          <a:prstGeom prst="rect">
            <a:avLst/>
          </a:prstGeom>
          <a:noFill/>
        </p:spPr>
      </p:pic>
      <p:pic>
        <p:nvPicPr>
          <p:cNvPr id="9219" name="Picture 3" descr="C:\Users\Jweber\Desktop\3-411 Religionssensible Bildung\Unterricht Katholikentag\Bilder Religionssensible Bildung\Rituale Kita\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013176"/>
            <a:ext cx="2941906" cy="1656184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Lebensabschnitte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5576" y="1628800"/>
            <a:ext cx="7848872" cy="36004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/>
              <a:buChar char="►"/>
            </a:pPr>
            <a:r>
              <a:rPr lang="de-DE" dirty="0" smtClean="0"/>
              <a:t>Seit </a:t>
            </a:r>
            <a:r>
              <a:rPr lang="de-DE" dirty="0"/>
              <a:t>jeher haben Menschen erfahren, dass sich ihr Leben in </a:t>
            </a:r>
            <a:r>
              <a:rPr lang="de-DE" dirty="0">
                <a:solidFill>
                  <a:srgbClr val="C10A16"/>
                </a:solidFill>
              </a:rPr>
              <a:t>Abschnitte </a:t>
            </a:r>
            <a:r>
              <a:rPr lang="de-DE" dirty="0"/>
              <a:t>gliedert.</a:t>
            </a:r>
          </a:p>
          <a:p>
            <a:pPr>
              <a:buClr>
                <a:srgbClr val="C00000"/>
              </a:buClr>
              <a:buNone/>
            </a:pPr>
            <a:r>
              <a:rPr lang="de-DE" dirty="0" smtClean="0"/>
              <a:t>	Zum Beispiel:</a:t>
            </a:r>
          </a:p>
          <a:p>
            <a:pPr>
              <a:buClr>
                <a:srgbClr val="C00000"/>
              </a:buClr>
            </a:pPr>
            <a:r>
              <a:rPr lang="de-DE" dirty="0" smtClean="0"/>
              <a:t>In den Ablauf </a:t>
            </a:r>
            <a:r>
              <a:rPr lang="de-DE" dirty="0"/>
              <a:t>der </a:t>
            </a:r>
            <a:r>
              <a:rPr lang="de-DE" dirty="0" smtClean="0"/>
              <a:t>Jahreszeiten </a:t>
            </a:r>
          </a:p>
          <a:p>
            <a:pPr>
              <a:buClr>
                <a:srgbClr val="C00000"/>
              </a:buClr>
            </a:pPr>
            <a:r>
              <a:rPr lang="de-DE" dirty="0" smtClean="0"/>
              <a:t>In den </a:t>
            </a:r>
            <a:r>
              <a:rPr lang="de-DE" dirty="0"/>
              <a:t>Rhythmus von Leben und </a:t>
            </a:r>
            <a:r>
              <a:rPr lang="de-DE" dirty="0" smtClean="0"/>
              <a:t>Tod </a:t>
            </a:r>
          </a:p>
          <a:p>
            <a:pPr>
              <a:buClr>
                <a:srgbClr val="C00000"/>
              </a:buClr>
            </a:pPr>
            <a:r>
              <a:rPr lang="de-DE" dirty="0" smtClean="0"/>
              <a:t>In den </a:t>
            </a:r>
            <a:r>
              <a:rPr lang="de-DE" dirty="0"/>
              <a:t>Lauf </a:t>
            </a:r>
            <a:r>
              <a:rPr lang="de-DE" dirty="0" smtClean="0"/>
              <a:t>der Gestirne</a:t>
            </a:r>
            <a:endParaRPr lang="de-DE" dirty="0"/>
          </a:p>
        </p:txBody>
      </p:sp>
      <p:pic>
        <p:nvPicPr>
          <p:cNvPr id="8" name="Bild 7" descr="Logo_Kita_pp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ublic\Pictures\Sample Pictures\sleeping-1311784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385727"/>
            <a:ext cx="3708413" cy="2472273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Zeit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C10A16"/>
              </a:buClr>
              <a:buSzPct val="80000"/>
              <a:buFont typeface="Arial"/>
              <a:buChar char="►"/>
            </a:pPr>
            <a:r>
              <a:rPr lang="de-DE" sz="2800" dirty="0" smtClean="0"/>
              <a:t>Die Zeit bedarf der zyklisch-kosmischen und sozialen </a:t>
            </a:r>
            <a:r>
              <a:rPr lang="de-DE" sz="2800" dirty="0" smtClean="0">
                <a:solidFill>
                  <a:srgbClr val="C10A16"/>
                </a:solidFill>
              </a:rPr>
              <a:t>Gliederung,</a:t>
            </a:r>
            <a:r>
              <a:rPr lang="de-DE" sz="2800" dirty="0" smtClean="0"/>
              <a:t> um von uns Menschen erlebt werden zu können.</a:t>
            </a:r>
          </a:p>
          <a:p>
            <a:pPr>
              <a:buClr>
                <a:srgbClr val="C00000"/>
              </a:buClr>
              <a:buNone/>
            </a:pPr>
            <a:r>
              <a:rPr lang="de-DE" sz="2800" dirty="0" smtClean="0"/>
              <a:t>	Wir teilen unsere Zeit in Morgen und Abend, Tag und Nacht, Werktag und Sonntag, Alltag und Fest ein.</a:t>
            </a:r>
          </a:p>
          <a:p>
            <a:pPr>
              <a:buClr>
                <a:srgbClr val="C00000"/>
              </a:buClr>
              <a:buFont typeface="Arial" pitchFamily="34" charset="0"/>
              <a:buChar char="►"/>
            </a:pPr>
            <a:endParaRPr lang="de-DE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Kita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building-199086_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204864"/>
            <a:ext cx="1728192" cy="259228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Kirchenjahr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 smtClean="0"/>
              <a:t>Das Kirchenjahr bietet uns gegliederte Zeit</a:t>
            </a:r>
            <a:r>
              <a:rPr lang="de-DE" sz="2800" dirty="0"/>
              <a:t>.</a:t>
            </a:r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In einem Jahr gibt es </a:t>
            </a:r>
            <a:endParaRPr lang="de-DE" sz="2800" dirty="0" smtClean="0"/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dirty="0" smtClean="0"/>
              <a:t>einfache Wochentage,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dirty="0" smtClean="0"/>
              <a:t>Sonntage,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dirty="0" smtClean="0"/>
              <a:t>Heiligen-Gedenktage </a:t>
            </a:r>
          </a:p>
          <a:p>
            <a:pPr lvl="1">
              <a:buClr>
                <a:srgbClr val="C00000"/>
              </a:buClr>
              <a:buFont typeface="Arial"/>
              <a:buChar char="•"/>
            </a:pPr>
            <a:r>
              <a:rPr lang="de-DE" dirty="0" smtClean="0"/>
              <a:t>und Feste.</a:t>
            </a:r>
            <a:endParaRPr lang="de-DE" dirty="0"/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In einer reihenden Wiederholung kommen diese Tage „in die Jahre“.</a:t>
            </a:r>
          </a:p>
          <a:p>
            <a:endParaRPr lang="de-DE" dirty="0"/>
          </a:p>
        </p:txBody>
      </p:sp>
      <p:pic>
        <p:nvPicPr>
          <p:cNvPr id="4" name="Picture 4" descr="H:\3-Familienreferat\3-4 Planungen\3-41 Projekte\3-411 Religionssensible Bildung\Denk- und Spielwerkstatt Spurensuche\Logo\Logo Sensibel werden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374658"/>
            <a:ext cx="1475656" cy="148334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Bild 7" descr="Logo_Kita_pp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Christlicher Kalender</a:t>
            </a:r>
            <a:endParaRPr lang="de-DE" b="1" dirty="0">
              <a:solidFill>
                <a:srgbClr val="C10A16"/>
              </a:solidFill>
            </a:endParaRPr>
          </a:p>
        </p:txBody>
      </p:sp>
      <p:pic>
        <p:nvPicPr>
          <p:cNvPr id="27654" name="Picture 6" descr="kirchenjah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916832"/>
            <a:ext cx="3672408" cy="3758098"/>
          </a:xfrm>
          <a:noFill/>
          <a:ln/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1700808"/>
            <a:ext cx="4386064" cy="425881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Um diese beiden </a:t>
            </a:r>
            <a:r>
              <a:rPr lang="de-DE" sz="2800" dirty="0" smtClean="0"/>
              <a:t>Pole, </a:t>
            </a:r>
            <a:r>
              <a:rPr lang="de-DE" sz="2800" dirty="0" smtClean="0">
                <a:solidFill>
                  <a:srgbClr val="C10A16"/>
                </a:solidFill>
              </a:rPr>
              <a:t>Sonntage </a:t>
            </a:r>
            <a:r>
              <a:rPr lang="de-DE" sz="2800" dirty="0">
                <a:solidFill>
                  <a:srgbClr val="C10A16"/>
                </a:solidFill>
              </a:rPr>
              <a:t>und </a:t>
            </a:r>
            <a:r>
              <a:rPr lang="de-DE" sz="2800" dirty="0" smtClean="0">
                <a:solidFill>
                  <a:srgbClr val="C10A16"/>
                </a:solidFill>
              </a:rPr>
              <a:t>Ostern,</a:t>
            </a:r>
            <a:r>
              <a:rPr lang="de-DE" sz="2800" dirty="0" smtClean="0"/>
              <a:t> hat </a:t>
            </a:r>
            <a:r>
              <a:rPr lang="de-DE" sz="2800" dirty="0"/>
              <a:t>der christliche Kalender das Jahr organisiert.</a:t>
            </a:r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2800" dirty="0"/>
              <a:t>Das Kirchenjahr beginnt am </a:t>
            </a:r>
            <a:r>
              <a:rPr lang="de-DE" sz="2800" dirty="0">
                <a:solidFill>
                  <a:srgbClr val="C10A16"/>
                </a:solidFill>
              </a:rPr>
              <a:t>1. Advent.</a:t>
            </a:r>
          </a:p>
          <a:p>
            <a:pPr>
              <a:buClr>
                <a:srgbClr val="C00000"/>
              </a:buClr>
              <a:buFont typeface="Arial" pitchFamily="34" charset="0"/>
              <a:buChar char="►"/>
            </a:pPr>
            <a:endParaRPr lang="de-DE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Kita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724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Ostern</a:t>
            </a:r>
            <a:endParaRPr lang="de-DE" b="1" dirty="0">
              <a:solidFill>
                <a:srgbClr val="C10A16"/>
              </a:solidFill>
            </a:endParaRPr>
          </a:p>
        </p:txBody>
      </p:sp>
      <p:pic>
        <p:nvPicPr>
          <p:cNvPr id="4102" name="Picture 6" descr="Auferstehu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786082" cy="3470382"/>
          </a:xfrm>
          <a:noFill/>
          <a:ln/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912" y="1556792"/>
            <a:ext cx="4824536" cy="4968552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3000" dirty="0"/>
              <a:t>Im christlichen Kalender ist der </a:t>
            </a:r>
            <a:r>
              <a:rPr lang="de-DE" sz="3000" dirty="0">
                <a:solidFill>
                  <a:srgbClr val="C10A16"/>
                </a:solidFill>
              </a:rPr>
              <a:t>Sonntag</a:t>
            </a:r>
            <a:r>
              <a:rPr lang="de-DE" sz="3000" dirty="0"/>
              <a:t> der Grundbaustein. Er ist das </a:t>
            </a:r>
            <a:r>
              <a:rPr lang="de-DE" sz="3000" dirty="0" smtClean="0"/>
              <a:t>„Ostern“ der Woche.</a:t>
            </a:r>
            <a:endParaRPr lang="de-DE" sz="3000" dirty="0"/>
          </a:p>
          <a:p>
            <a:pPr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3000" dirty="0">
                <a:solidFill>
                  <a:srgbClr val="C10A16"/>
                </a:solidFill>
              </a:rPr>
              <a:t>Ostern</a:t>
            </a:r>
            <a:r>
              <a:rPr lang="de-DE" sz="3000" dirty="0"/>
              <a:t> ist das höchste Fest des Christentums</a:t>
            </a:r>
            <a:r>
              <a:rPr lang="de-DE" sz="3000" dirty="0" smtClean="0"/>
              <a:t>.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3000" dirty="0"/>
              <a:t>Ostern ist ein Fest voller </a:t>
            </a:r>
            <a:r>
              <a:rPr lang="de-DE" sz="3000" dirty="0" smtClean="0">
                <a:solidFill>
                  <a:srgbClr val="C10A16"/>
                </a:solidFill>
              </a:rPr>
              <a:t>Gegensätze</a:t>
            </a:r>
            <a:endParaRPr lang="de-DE" sz="3000" dirty="0">
              <a:solidFill>
                <a:srgbClr val="C10A16"/>
              </a:solidFill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de-DE" dirty="0"/>
              <a:t>Leid – Hoffnung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de-DE" dirty="0"/>
              <a:t>Leben – Tod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Font typeface="Arial"/>
              <a:buChar char="•"/>
            </a:pPr>
            <a:r>
              <a:rPr lang="de-DE" dirty="0"/>
              <a:t>Tod </a:t>
            </a:r>
            <a:r>
              <a:rPr lang="de-DE" dirty="0" smtClean="0"/>
              <a:t>– Auferstehung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Kita_p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7724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C10A16"/>
                </a:solidFill>
              </a:rPr>
              <a:t>Alltag und Feste</a:t>
            </a:r>
            <a:endParaRPr lang="de-DE" b="1" dirty="0">
              <a:solidFill>
                <a:srgbClr val="C10A16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28662" y="1772816"/>
            <a:ext cx="4435426" cy="46085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3200" dirty="0"/>
              <a:t>Der </a:t>
            </a:r>
            <a:r>
              <a:rPr lang="de-DE" sz="3200" dirty="0">
                <a:solidFill>
                  <a:srgbClr val="C10A16"/>
                </a:solidFill>
              </a:rPr>
              <a:t>Festzyklus</a:t>
            </a:r>
            <a:r>
              <a:rPr lang="de-DE" sz="3200" dirty="0"/>
              <a:t> des Kirchenjahres ist im Laufe der ersten Jahrhunderte der Kirche entstanden.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3200" dirty="0"/>
              <a:t>Feste stehen in einer heilsamen Spannung zum Alltag: Das Festliche </a:t>
            </a:r>
            <a:r>
              <a:rPr lang="de-DE" sz="3200" dirty="0">
                <a:solidFill>
                  <a:srgbClr val="C10A16"/>
                </a:solidFill>
              </a:rPr>
              <a:t>unterbricht das Alltägliche.</a:t>
            </a:r>
          </a:p>
          <a:p>
            <a:pPr>
              <a:lnSpc>
                <a:spcPct val="90000"/>
              </a:lnSpc>
              <a:buClr>
                <a:srgbClr val="C00000"/>
              </a:buClr>
              <a:buSzPct val="80000"/>
              <a:buFont typeface="Arial" pitchFamily="34" charset="0"/>
              <a:buChar char="►"/>
            </a:pPr>
            <a:r>
              <a:rPr lang="de-DE" sz="3200" dirty="0" smtClean="0"/>
              <a:t>Sie verleihen </a:t>
            </a:r>
            <a:r>
              <a:rPr lang="de-DE" sz="3200" dirty="0"/>
              <a:t>der jeweiligen (</a:t>
            </a:r>
            <a:r>
              <a:rPr lang="de-DE" sz="3200" dirty="0" smtClean="0"/>
              <a:t>Jahres-)Zeit </a:t>
            </a:r>
            <a:r>
              <a:rPr lang="de-DE" sz="3200" dirty="0"/>
              <a:t>eine </a:t>
            </a:r>
            <a:r>
              <a:rPr lang="de-DE" sz="3200" dirty="0">
                <a:solidFill>
                  <a:srgbClr val="C10A16"/>
                </a:solidFill>
              </a:rPr>
              <a:t>besondere Stimmung.</a:t>
            </a:r>
          </a:p>
        </p:txBody>
      </p:sp>
      <p:pic>
        <p:nvPicPr>
          <p:cNvPr id="7172" name="Picture 4" descr="http://blog.sportclub1.de/wp-content/uploads/2006/12/ks_kerzen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429256" y="2643182"/>
            <a:ext cx="31420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38863"/>
            <a:ext cx="21574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Bild 6" descr="Logo_Kita_pp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4" y="5370576"/>
            <a:ext cx="1487424" cy="148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729</Words>
  <Application>Microsoft Macintosh PowerPoint</Application>
  <PresentationFormat>Bildschirmpräsentation (4:3)</PresentationFormat>
  <Paragraphs>94</Paragraphs>
  <Slides>21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Die Einrichtung als Ort gelebter Religionssensibilität</vt:lpstr>
      <vt:lpstr>Kinder und Religion</vt:lpstr>
      <vt:lpstr>Struktur</vt:lpstr>
      <vt:lpstr>Lebensabschnitte</vt:lpstr>
      <vt:lpstr>Zeit</vt:lpstr>
      <vt:lpstr>Kirchenjahr</vt:lpstr>
      <vt:lpstr>Christlicher Kalender</vt:lpstr>
      <vt:lpstr>Ostern</vt:lpstr>
      <vt:lpstr>Alltag und Feste</vt:lpstr>
      <vt:lpstr>Rituale</vt:lpstr>
      <vt:lpstr>Bedeutung</vt:lpstr>
      <vt:lpstr>Symbole</vt:lpstr>
      <vt:lpstr>Ablauf</vt:lpstr>
      <vt:lpstr>Religiöses Lernen</vt:lpstr>
      <vt:lpstr>Impulse</vt:lpstr>
      <vt:lpstr>Feste</vt:lpstr>
      <vt:lpstr>Inhalte</vt:lpstr>
      <vt:lpstr>Traditionen</vt:lpstr>
      <vt:lpstr>Wirklichkeit</vt:lpstr>
      <vt:lpstr>Lebendigkeit</vt:lpstr>
      <vt:lpstr>Familienreferat / Abteilung Erwachsenenpastoral ▪ Erzbischöfliches Seelsorgeamt ▪ Okenstr. 15 ▪ 79108 Freiburg  Tel.: (0761) 5144 - 201 ▪ E-Mail: familienseelsorge@seelsoregamt-freiburg.de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Feste feiern im Kirchenjahr</dc:title>
  <dc:creator>Judith Weber</dc:creator>
  <cp:lastModifiedBy>Nikolas Weiß</cp:lastModifiedBy>
  <cp:revision>175</cp:revision>
  <dcterms:created xsi:type="dcterms:W3CDTF">2005-04-15T08:03:34Z</dcterms:created>
  <dcterms:modified xsi:type="dcterms:W3CDTF">2017-05-08T14:55:30Z</dcterms:modified>
</cp:coreProperties>
</file>